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6" r:id="rId3"/>
    <p:sldId id="275" r:id="rId4"/>
    <p:sldId id="271" r:id="rId5"/>
    <p:sldId id="269" r:id="rId6"/>
    <p:sldId id="259" r:id="rId7"/>
    <p:sldId id="260" r:id="rId8"/>
    <p:sldId id="261" r:id="rId9"/>
    <p:sldId id="264" r:id="rId10"/>
    <p:sldId id="274" r:id="rId11"/>
    <p:sldId id="278" r:id="rId12"/>
    <p:sldId id="277" r:id="rId13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305"/>
    <a:srgbClr val="500C0A"/>
    <a:srgbClr val="CC3300"/>
    <a:srgbClr val="EA8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3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DONANTES</a:t>
            </a:r>
          </a:p>
        </c:rich>
      </c:tx>
      <c:layout>
        <c:manualLayout>
          <c:xMode val="edge"/>
          <c:yMode val="edge"/>
          <c:x val="0.36644444444444441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100-4B14-8E35-47573145D8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100-4B14-8E35-47573145D8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100-4B14-8E35-47573145D8C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'LISTADO DONANTES EFICACES'!$D$74:$D$76</c:f>
              <c:strCache>
                <c:ptCount val="3"/>
                <c:pt idx="0">
                  <c:v>ME</c:v>
                </c:pt>
                <c:pt idx="1">
                  <c:v>DAC</c:v>
                </c:pt>
                <c:pt idx="2">
                  <c:v>DRV</c:v>
                </c:pt>
              </c:strCache>
            </c:strRef>
          </c:cat>
          <c:val>
            <c:numRef>
              <c:f>'LISTADO DONANTES EFICACES'!$E$74:$E$76</c:f>
              <c:numCache>
                <c:formatCode>General</c:formatCode>
                <c:ptCount val="3"/>
                <c:pt idx="0">
                  <c:v>12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00-4B14-8E35-47573145D8C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DONANTES POR HOSPITALES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EFICACES'!$E$53:$E$57</c:f>
              <c:strCache>
                <c:ptCount val="5"/>
                <c:pt idx="0">
                  <c:v>HUMS</c:v>
                </c:pt>
                <c:pt idx="1">
                  <c:v>HCU</c:v>
                </c:pt>
                <c:pt idx="2">
                  <c:v>HRV</c:v>
                </c:pt>
                <c:pt idx="3">
                  <c:v>HOP</c:v>
                </c:pt>
                <c:pt idx="4">
                  <c:v>HSJ</c:v>
                </c:pt>
              </c:strCache>
            </c:strRef>
          </c:cat>
          <c:val>
            <c:numRef>
              <c:f>'LISTADO DONANTES EFICACES'!$F$53:$F$57</c:f>
              <c:numCache>
                <c:formatCode>General</c:formatCode>
                <c:ptCount val="5"/>
                <c:pt idx="0">
                  <c:v>13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08-48E8-8C15-05CF835A48F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97330440"/>
        <c:axId val="497331424"/>
      </c:barChart>
      <c:catAx>
        <c:axId val="49733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97331424"/>
        <c:crosses val="autoZero"/>
        <c:auto val="1"/>
        <c:lblAlgn val="ctr"/>
        <c:lblOffset val="100"/>
        <c:noMultiLvlLbl val="0"/>
      </c:catAx>
      <c:valAx>
        <c:axId val="4973314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97330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SEXO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E18-4BCF-A49C-5583668255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E18-4BCF-A49C-5583668255B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D4B1F6B9-71D5-435D-8A16-C6BE8BB04302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E18-4BCF-A49C-5583668255B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6D54AED0-1C36-4B5B-B5FC-9D377E5A39D3}" type="PERCENTAGE">
                      <a:rPr lang="en-US" baseline="0"/>
                      <a:pPr/>
                      <a:t>[PORCENTAJE]</a:t>
                    </a:fld>
                    <a:endParaRPr lang="en-US" baseline="0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E18-4BCF-A49C-5583668255B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'LISTADO DONANTES EFICACES'!$D$91:$D$92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'LISTADO DONANTES EFICACES'!$E$91:$E$92</c:f>
              <c:numCache>
                <c:formatCode>General</c:formatCode>
                <c:ptCount val="2"/>
                <c:pt idx="0">
                  <c:v>11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18-4BCF-A49C-5583668255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EDAD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2.7777777777777776E-2"/>
          <c:y val="0.20969925634295714"/>
          <c:w val="0.93888888888888888"/>
          <c:h val="0.599359507144940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F02-4CEB-8774-E6BE8819F9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EFICACES'!$E$36:$E$40</c:f>
              <c:strCache>
                <c:ptCount val="5"/>
                <c:pt idx="0">
                  <c:v>&lt; 30 años</c:v>
                </c:pt>
                <c:pt idx="1">
                  <c:v>30-45 años</c:v>
                </c:pt>
                <c:pt idx="2">
                  <c:v>46-60 años</c:v>
                </c:pt>
                <c:pt idx="3">
                  <c:v>61-70 años</c:v>
                </c:pt>
                <c:pt idx="4">
                  <c:v>&gt; 71 años</c:v>
                </c:pt>
              </c:strCache>
            </c:strRef>
          </c:cat>
          <c:val>
            <c:numRef>
              <c:f>'LISTADO DONANTES EFICACES'!$F$36:$F$40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11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3C-4853-AA47-505B84D981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50065120"/>
        <c:axId val="450071352"/>
      </c:barChart>
      <c:catAx>
        <c:axId val="45006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50071352"/>
        <c:crosses val="autoZero"/>
        <c:auto val="1"/>
        <c:lblAlgn val="ctr"/>
        <c:lblOffset val="100"/>
        <c:noMultiLvlLbl val="0"/>
      </c:catAx>
      <c:valAx>
        <c:axId val="4500713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006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CAUSA FALLECIMIENTO</a:t>
            </a:r>
          </a:p>
        </c:rich>
      </c:tx>
      <c:layout>
        <c:manualLayout>
          <c:xMode val="edge"/>
          <c:yMode val="edge"/>
          <c:x val="9.6291557305336839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62C-46B0-A76B-B1DA803246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62C-46B0-A76B-B1DA803246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62C-46B0-A76B-B1DA803246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62C-46B0-A76B-B1DA8032465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6C4E-49D1-8BAE-64ABEC3994F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F3638AA5-3E15-445E-AC70-8215A2F63959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62C-46B0-A76B-B1DA8032465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C7356BA-CF1F-4DBE-A317-23431FFA1590}" type="PERCENTAGE">
                      <a:rPr lang="en-US" baseline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62C-46B0-A76B-B1DA8032465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FBA6CB6-DCB4-484A-BD51-3B97589DC2BA}" type="PERCENTAGE">
                      <a:rPr lang="en-US" baseline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62C-46B0-A76B-B1DA8032465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8810281-6F69-4239-8ABD-8A743CAF179D}" type="PERCENTAGE">
                      <a:rPr lang="en-US" baseline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62C-46B0-A76B-B1DA80324653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2F81CDE8-0A93-4203-90FC-D405A476293A}" type="PERCENTAGE">
                      <a:rPr lang="en-US" baseline="0" smtClean="0"/>
                      <a:pPr/>
                      <a:t>[PORCENTAJE]</a:t>
                    </a:fld>
                    <a:endParaRPr lang="es-E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C4E-49D1-8BAE-64ABEC3994F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'LISTADO DONANTES EFICACES'!$D$108:$D$112</c:f>
              <c:strCache>
                <c:ptCount val="5"/>
                <c:pt idx="0">
                  <c:v>asistolia</c:v>
                </c:pt>
                <c:pt idx="1">
                  <c:v>otros</c:v>
                </c:pt>
                <c:pt idx="2">
                  <c:v>acc tráfico</c:v>
                </c:pt>
                <c:pt idx="3">
                  <c:v>acc. no tráfico</c:v>
                </c:pt>
                <c:pt idx="4">
                  <c:v>ACV</c:v>
                </c:pt>
              </c:strCache>
            </c:strRef>
          </c:cat>
          <c:val>
            <c:numRef>
              <c:f>'LISTADO DONANTES EFICACES'!$E$108:$E$112</c:f>
              <c:numCache>
                <c:formatCode>General</c:formatCode>
                <c:ptCount val="5"/>
                <c:pt idx="0">
                  <c:v>8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2C-46B0-A76B-B1DA8032465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AÑOS DE VIDA GANADOS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EFICACES'!$D$122:$D$124</c:f>
              <c:strCache>
                <c:ptCount val="3"/>
                <c:pt idx="0">
                  <c:v>Aragón</c:v>
                </c:pt>
                <c:pt idx="1">
                  <c:v>otras CCAA</c:v>
                </c:pt>
                <c:pt idx="2">
                  <c:v>TOTAL</c:v>
                </c:pt>
              </c:strCache>
            </c:strRef>
          </c:cat>
          <c:val>
            <c:numRef>
              <c:f>'LISTADO DONANTES EFICACES'!$E$122:$E$124</c:f>
              <c:numCache>
                <c:formatCode>General</c:formatCode>
                <c:ptCount val="3"/>
                <c:pt idx="0">
                  <c:v>302.3</c:v>
                </c:pt>
                <c:pt idx="1">
                  <c:v>309.5</c:v>
                </c:pt>
                <c:pt idx="2">
                  <c:v>611.79999999999995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A-45BF-8269-772612DFFD2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29229720"/>
        <c:axId val="529235952"/>
      </c:barChart>
      <c:catAx>
        <c:axId val="52922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29235952"/>
        <c:crosses val="autoZero"/>
        <c:auto val="1"/>
        <c:lblAlgn val="ctr"/>
        <c:lblOffset val="100"/>
        <c:noMultiLvlLbl val="0"/>
      </c:catAx>
      <c:valAx>
        <c:axId val="5292359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29229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DONACIÓN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TEJIDOS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Hoja1!$A$4:$A$8</c:f>
              <c:strCache>
                <c:ptCount val="5"/>
                <c:pt idx="0">
                  <c:v>HCU</c:v>
                </c:pt>
                <c:pt idx="1">
                  <c:v>HUMS</c:v>
                </c:pt>
                <c:pt idx="2">
                  <c:v>HOP</c:v>
                </c:pt>
                <c:pt idx="3">
                  <c:v>HSJ</c:v>
                </c:pt>
                <c:pt idx="4">
                  <c:v>HRV</c:v>
                </c:pt>
              </c:strCache>
            </c:strRef>
          </c:cat>
          <c:val>
            <c:numRef>
              <c:f>Hoja1!$B$4:$B$8</c:f>
              <c:numCache>
                <c:formatCode>General</c:formatCode>
                <c:ptCount val="5"/>
                <c:pt idx="0">
                  <c:v>11</c:v>
                </c:pt>
                <c:pt idx="1">
                  <c:v>17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26-465F-AC90-89200C31E69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0371648"/>
        <c:axId val="410367712"/>
      </c:barChart>
      <c:catAx>
        <c:axId val="41037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10367712"/>
        <c:crosses val="autoZero"/>
        <c:auto val="1"/>
        <c:lblAlgn val="ctr"/>
        <c:lblOffset val="100"/>
        <c:noMultiLvlLbl val="0"/>
      </c:catAx>
      <c:valAx>
        <c:axId val="4103677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037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IMPLANTE TEJIDOS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'[Gráfico en Microsoft PowerPoint]Hoja1'!$A$17:$A$20</c:f>
              <c:strCache>
                <c:ptCount val="4"/>
                <c:pt idx="0">
                  <c:v>Autólogo</c:v>
                </c:pt>
                <c:pt idx="1">
                  <c:v>Mb Amniótica</c:v>
                </c:pt>
                <c:pt idx="2">
                  <c:v>Corneal</c:v>
                </c:pt>
                <c:pt idx="3">
                  <c:v>Osteotendinoso</c:v>
                </c:pt>
              </c:strCache>
            </c:strRef>
          </c:cat>
          <c:val>
            <c:numRef>
              <c:f>'[Gráfico en Microsoft PowerPoint]Hoja1'!$B$17:$B$20</c:f>
              <c:numCache>
                <c:formatCode>General</c:formatCode>
                <c:ptCount val="4"/>
                <c:pt idx="0">
                  <c:v>8</c:v>
                </c:pt>
                <c:pt idx="1">
                  <c:v>14</c:v>
                </c:pt>
                <c:pt idx="2">
                  <c:v>44</c:v>
                </c:pt>
                <c:pt idx="3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9-41B4-B8F2-118D2B914AC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32112848"/>
        <c:axId val="432108912"/>
      </c:barChart>
      <c:catAx>
        <c:axId val="432112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32108912"/>
        <c:crosses val="autoZero"/>
        <c:auto val="1"/>
        <c:lblAlgn val="ctr"/>
        <c:lblOffset val="100"/>
        <c:noMultiLvlLbl val="0"/>
      </c:catAx>
      <c:valAx>
        <c:axId val="4321089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32112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TRASPLANTE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PROGENITORES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HEMATOPOYÉTICOS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EFICACES'!$D$131:$D$132</c:f>
              <c:strCache>
                <c:ptCount val="2"/>
                <c:pt idx="0">
                  <c:v>HMS</c:v>
                </c:pt>
                <c:pt idx="1">
                  <c:v>HCU</c:v>
                </c:pt>
              </c:strCache>
            </c:strRef>
          </c:cat>
          <c:val>
            <c:numRef>
              <c:f>'LISTADO DONANTES EFICACES'!$E$131:$E$132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3-4D34-ACC3-A4BAFBE3E3AB}"/>
            </c:ext>
          </c:extLst>
        </c:ser>
        <c:ser>
          <c:idx val="1"/>
          <c:order val="1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EFICACES'!$D$131:$D$132</c:f>
              <c:strCache>
                <c:ptCount val="2"/>
                <c:pt idx="0">
                  <c:v>HMS</c:v>
                </c:pt>
                <c:pt idx="1">
                  <c:v>HCU</c:v>
                </c:pt>
              </c:strCache>
            </c:strRef>
          </c:cat>
          <c:val>
            <c:numRef>
              <c:f>'LISTADO DONANTES EFICACES'!$F$131:$F$132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B3-4D34-ACC3-A4BAFBE3E3AB}"/>
            </c:ext>
          </c:extLst>
        </c:ser>
        <c:ser>
          <c:idx val="2"/>
          <c:order val="2"/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8A1-4581-8A64-6FABEDBAFD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'LISTADO DONANTES EFICACES'!$D$131:$D$132</c:f>
              <c:strCache>
                <c:ptCount val="2"/>
                <c:pt idx="0">
                  <c:v>HMS</c:v>
                </c:pt>
                <c:pt idx="1">
                  <c:v>HCU</c:v>
                </c:pt>
              </c:strCache>
            </c:strRef>
          </c:cat>
          <c:val>
            <c:numRef>
              <c:f>'LISTADO DONANTES EFICACES'!$G$131:$G$132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B3-4D34-ACC3-A4BAFBE3E3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2216952"/>
        <c:axId val="532218592"/>
      </c:barChart>
      <c:catAx>
        <c:axId val="53221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32218592"/>
        <c:crosses val="autoZero"/>
        <c:auto val="1"/>
        <c:lblAlgn val="ctr"/>
        <c:lblOffset val="100"/>
        <c:noMultiLvlLbl val="0"/>
      </c:catAx>
      <c:valAx>
        <c:axId val="532218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32216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ADB96-E916-4D16-871B-90267F002308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33AA6-AB3D-4575-9BB2-5CDB5EF75E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48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67D41-EEB0-46F5-BFF6-DEAD8434D18A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7A525-8774-48F4-9E05-D412236E77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838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446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223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7245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57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379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236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524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310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727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08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621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7A525-8774-48F4-9E05-D412236E7745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84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3350"/>
            <a:ext cx="10515600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EC3B1-7809-4CF4-B5C4-F54C4E0E2796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2880"/>
            <a:ext cx="1648588" cy="38604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700" y="413235"/>
            <a:ext cx="1648588" cy="42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3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E98-B770-458B-A514-C40C75542FDC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895C-5C5B-41B5-B2B1-5A8C8EA8A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13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30BE43-2C9C-4F96-A375-218F2DB3A2AC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373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E98-B770-458B-A514-C40C75542FDC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895C-5C5B-41B5-B2B1-5A8C8EA8A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4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E98-B770-458B-A514-C40C75542FDC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895C-5C5B-41B5-B2B1-5A8C8EA8A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62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F742-A80F-4C65-885A-9A561112E12B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F0B34-DCD3-48FD-96A7-7E39646A7C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2438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0E98-B770-458B-A514-C40C75542FDC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A895C-5C5B-41B5-B2B1-5A8C8EA8A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58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493650E-CFC0-4286-9581-A5B8812FC2D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04252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DAF172-D8E0-4C10-A89C-C670A664F08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22946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B0E98-B770-458B-A514-C40C75542FDC}" type="datetimeFigureOut">
              <a:rPr lang="es-ES" smtClean="0"/>
              <a:t>03/06/2024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895C-5C5B-41B5-B2B1-5A8C8EA8A9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42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emf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4919" y="1193074"/>
            <a:ext cx="6705600" cy="11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6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183" y="1551312"/>
            <a:ext cx="1583911" cy="842506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4566998" y="1580754"/>
            <a:ext cx="1437209" cy="785467"/>
            <a:chOff x="4409199" y="2782226"/>
            <a:chExt cx="1437209" cy="785467"/>
          </a:xfrm>
        </p:grpSpPr>
        <p:pic>
          <p:nvPicPr>
            <p:cNvPr id="11" name="Picture 481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409199" y="2782226"/>
              <a:ext cx="877588" cy="785467"/>
            </a:xfrm>
            <a:prstGeom prst="rect">
              <a:avLst/>
            </a:prstGeom>
            <a:noFill/>
          </p:spPr>
        </p:pic>
        <p:pic>
          <p:nvPicPr>
            <p:cNvPr id="12" name="Picture 4820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5283607" y="2782226"/>
              <a:ext cx="562801" cy="785467"/>
            </a:xfrm>
            <a:prstGeom prst="rect">
              <a:avLst/>
            </a:prstGeom>
            <a:noFill/>
          </p:spPr>
        </p:pic>
      </p:grpSp>
      <p:pic>
        <p:nvPicPr>
          <p:cNvPr id="13" name="Imagen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850" y="1522868"/>
            <a:ext cx="688848" cy="938784"/>
          </a:xfrm>
          <a:prstGeom prst="rect">
            <a:avLst/>
          </a:prstGeom>
        </p:spPr>
      </p:pic>
      <p:pic>
        <p:nvPicPr>
          <p:cNvPr id="14" name="Picture 2" descr="part1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104" r="79176" b="42069"/>
          <a:stretch/>
        </p:blipFill>
        <p:spPr bwMode="auto">
          <a:xfrm>
            <a:off x="8471197" y="1687062"/>
            <a:ext cx="1407555" cy="7401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4830"/>
          <p:cNvPicPr/>
          <p:nvPr/>
        </p:nvPicPr>
        <p:blipFill>
          <a:blip r:embed="rId8"/>
          <a:stretch>
            <a:fillRect/>
          </a:stretch>
        </p:blipFill>
        <p:spPr>
          <a:xfrm>
            <a:off x="2300111" y="2661428"/>
            <a:ext cx="1495384" cy="711927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998" y="2552928"/>
            <a:ext cx="1490552" cy="100095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047" y="2661428"/>
            <a:ext cx="1491693" cy="69160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506582" y="4459125"/>
            <a:ext cx="93181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DÍA NACIONAL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 DONANTE DE ÓRGANOS,TEJIDOS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CÉLULAS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72593" y="2553427"/>
            <a:ext cx="839907" cy="147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970721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DATOS DE DONACIÓN Y TRASPLANTE DE TEJIDOS </a:t>
            </a:r>
          </a:p>
          <a:p>
            <a:pPr algn="ctr"/>
            <a:r>
              <a:rPr lang="es-ES" altLang="es-ES" sz="3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Enero-Mayo 2024</a:t>
            </a:r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583235"/>
              </p:ext>
            </p:extLst>
          </p:nvPr>
        </p:nvGraphicFramePr>
        <p:xfrm>
          <a:off x="910045" y="25543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036870"/>
              </p:ext>
            </p:extLst>
          </p:nvPr>
        </p:nvGraphicFramePr>
        <p:xfrm>
          <a:off x="6291943" y="25543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481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970721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DATOS DE DONACIÓN Y TRASPLANTE DE CÉLULAS </a:t>
            </a:r>
          </a:p>
          <a:p>
            <a:pPr algn="ctr"/>
            <a:r>
              <a:rPr lang="es-ES" altLang="es-ES" sz="3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Enero-Mayo 2024</a:t>
            </a:r>
            <a:endParaRPr lang="es-ES" dirty="0"/>
          </a:p>
        </p:txBody>
      </p:sp>
      <p:sp>
        <p:nvSpPr>
          <p:cNvPr id="2" name="Elipse 1"/>
          <p:cNvSpPr/>
          <p:nvPr/>
        </p:nvSpPr>
        <p:spPr>
          <a:xfrm>
            <a:off x="1375671" y="3461657"/>
            <a:ext cx="3993503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 donantes de médula ósea inscritos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514594"/>
              </p:ext>
            </p:extLst>
          </p:nvPr>
        </p:nvGraphicFramePr>
        <p:xfrm>
          <a:off x="6762205" y="314597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29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CuadroTexto"/>
          <p:cNvSpPr txBox="1">
            <a:spLocks noGrp="1"/>
          </p:cNvSpPr>
          <p:nvPr>
            <p:ph idx="1"/>
          </p:nvPr>
        </p:nvSpPr>
        <p:spPr>
          <a:xfrm>
            <a:off x="3911081" y="3343405"/>
            <a:ext cx="481093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s-E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Muchas gracias</a:t>
            </a:r>
            <a:endParaRPr lang="es-E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4919" y="1193074"/>
            <a:ext cx="6705600" cy="11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DATOS DONACIÓN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Enero-Mayo 2024 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6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82116"/>
              </p:ext>
            </p:extLst>
          </p:nvPr>
        </p:nvGraphicFramePr>
        <p:xfrm>
          <a:off x="846524" y="3445064"/>
          <a:ext cx="5393690" cy="553594"/>
        </p:xfrm>
        <a:graphic>
          <a:graphicData uri="http://schemas.openxmlformats.org/drawingml/2006/table">
            <a:tbl>
              <a:tblPr firstRow="1" firstCol="1" bandRow="1"/>
              <a:tblGrid>
                <a:gridCol w="1078230">
                  <a:extLst>
                    <a:ext uri="{9D8B030D-6E8A-4147-A177-3AD203B41FA5}">
                      <a16:colId xmlns:a16="http://schemas.microsoft.com/office/drawing/2014/main" val="1197079520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128747754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1803354691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55998695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416803255"/>
                    </a:ext>
                  </a:extLst>
                </a:gridCol>
              </a:tblGrid>
              <a:tr h="198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Donantes de órganos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Muerte encefálica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Donación asistolia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Donación en vivo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400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489204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538030"/>
              </p:ext>
            </p:extLst>
          </p:nvPr>
        </p:nvGraphicFramePr>
        <p:xfrm>
          <a:off x="7044519" y="26115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74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4919" y="1193074"/>
            <a:ext cx="6705600" cy="11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DATOS DONACIÓN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Enero-Mayo 2024 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6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6475"/>
              </p:ext>
            </p:extLst>
          </p:nvPr>
        </p:nvGraphicFramePr>
        <p:xfrm>
          <a:off x="753218" y="2611569"/>
          <a:ext cx="5393690" cy="2805116"/>
        </p:xfrm>
        <a:graphic>
          <a:graphicData uri="http://schemas.openxmlformats.org/drawingml/2006/table">
            <a:tbl>
              <a:tblPr firstRow="1" firstCol="1" bandRow="1"/>
              <a:tblGrid>
                <a:gridCol w="1078230">
                  <a:extLst>
                    <a:ext uri="{9D8B030D-6E8A-4147-A177-3AD203B41FA5}">
                      <a16:colId xmlns:a16="http://schemas.microsoft.com/office/drawing/2014/main" val="1197079520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128747754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1803354691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55998695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2416803255"/>
                    </a:ext>
                  </a:extLst>
                </a:gridCol>
              </a:tblGrid>
              <a:tr h="198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Donantes de órganos y tejidos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Muerte encefálica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Asistolia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Donación 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vivo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400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H.C.U Lozano Blesa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94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H.U Miguel Servet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14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Royo Villanova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338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San Jorge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525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Obispo Polanco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857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489204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783577"/>
              </p:ext>
            </p:extLst>
          </p:nvPr>
        </p:nvGraphicFramePr>
        <p:xfrm>
          <a:off x="6898433" y="26858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65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24919" y="1193074"/>
            <a:ext cx="6705600" cy="11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DATOS TRASPLANTE 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Enero-Mayo 2024</a:t>
            </a:r>
            <a: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600" dirty="0" smtClean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6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17321"/>
              </p:ext>
            </p:extLst>
          </p:nvPr>
        </p:nvGraphicFramePr>
        <p:xfrm>
          <a:off x="3169115" y="3347327"/>
          <a:ext cx="5617208" cy="1507650"/>
        </p:xfrm>
        <a:graphic>
          <a:graphicData uri="http://schemas.openxmlformats.org/drawingml/2006/table">
            <a:tbl>
              <a:tblPr firstRow="1" firstCol="1" bandRow="1"/>
              <a:tblGrid>
                <a:gridCol w="1403971">
                  <a:extLst>
                    <a:ext uri="{9D8B030D-6E8A-4147-A177-3AD203B41FA5}">
                      <a16:colId xmlns:a16="http://schemas.microsoft.com/office/drawing/2014/main" val="2671152907"/>
                    </a:ext>
                  </a:extLst>
                </a:gridCol>
                <a:gridCol w="1403971">
                  <a:extLst>
                    <a:ext uri="{9D8B030D-6E8A-4147-A177-3AD203B41FA5}">
                      <a16:colId xmlns:a16="http://schemas.microsoft.com/office/drawing/2014/main" val="921108307"/>
                    </a:ext>
                  </a:extLst>
                </a:gridCol>
                <a:gridCol w="1404633">
                  <a:extLst>
                    <a:ext uri="{9D8B030D-6E8A-4147-A177-3AD203B41FA5}">
                      <a16:colId xmlns:a16="http://schemas.microsoft.com/office/drawing/2014/main" val="809379198"/>
                    </a:ext>
                  </a:extLst>
                </a:gridCol>
                <a:gridCol w="1404633">
                  <a:extLst>
                    <a:ext uri="{9D8B030D-6E8A-4147-A177-3AD203B41FA5}">
                      <a16:colId xmlns:a16="http://schemas.microsoft.com/office/drawing/2014/main" val="1423818433"/>
                    </a:ext>
                  </a:extLst>
                </a:gridCol>
              </a:tblGrid>
              <a:tr h="502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TRASPLANTE</a:t>
                      </a:r>
                      <a:r>
                        <a:rPr lang="es-ES" sz="11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ÓRGANO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CADÁVER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DONANTE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VIVO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TRASPLANTES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0819"/>
                  </a:ext>
                </a:extLst>
              </a:tr>
              <a:tr h="251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Riñón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316153"/>
                  </a:ext>
                </a:extLst>
              </a:tr>
              <a:tr h="251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Hígado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427065"/>
                  </a:ext>
                </a:extLst>
              </a:tr>
              <a:tr h="251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Corazón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15547"/>
                  </a:ext>
                </a:extLst>
              </a:tr>
              <a:tr h="2512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E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253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974829"/>
            <a:ext cx="12191999" cy="100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INTERCAMBIO DE ÓRGANOS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Enero-Mayo 2024</a:t>
            </a:r>
            <a:r>
              <a:rPr lang="es-ES" altLang="es-E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14599"/>
              </p:ext>
            </p:extLst>
          </p:nvPr>
        </p:nvGraphicFramePr>
        <p:xfrm>
          <a:off x="801186" y="4679495"/>
          <a:ext cx="4825172" cy="1928105"/>
        </p:xfrm>
        <a:graphic>
          <a:graphicData uri="http://schemas.openxmlformats.org/drawingml/2006/table">
            <a:tbl>
              <a:tblPr firstRow="1" firstCol="1" bandRow="1"/>
              <a:tblGrid>
                <a:gridCol w="2412586">
                  <a:extLst>
                    <a:ext uri="{9D8B030D-6E8A-4147-A177-3AD203B41FA5}">
                      <a16:colId xmlns:a16="http://schemas.microsoft.com/office/drawing/2014/main" val="986016019"/>
                    </a:ext>
                  </a:extLst>
                </a:gridCol>
                <a:gridCol w="2412586">
                  <a:extLst>
                    <a:ext uri="{9D8B030D-6E8A-4147-A177-3AD203B41FA5}">
                      <a16:colId xmlns:a16="http://schemas.microsoft.com/office/drawing/2014/main" val="2940955946"/>
                    </a:ext>
                  </a:extLst>
                </a:gridCol>
              </a:tblGrid>
              <a:tr h="637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ÓRGANOS RECIBIDOS</a:t>
                      </a:r>
                      <a:r>
                        <a:rPr lang="es-ES" sz="11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OTRAS CC.AA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4959"/>
                  </a:ext>
                </a:extLst>
              </a:tr>
              <a:tr h="335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Riñón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774246"/>
                  </a:ext>
                </a:extLst>
              </a:tr>
              <a:tr h="318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Hígado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644893"/>
                  </a:ext>
                </a:extLst>
              </a:tr>
              <a:tr h="318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Corazón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3448"/>
                  </a:ext>
                </a:extLst>
              </a:tr>
              <a:tr h="31857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S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39101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688281"/>
              </p:ext>
            </p:extLst>
          </p:nvPr>
        </p:nvGraphicFramePr>
        <p:xfrm>
          <a:off x="7332617" y="4679494"/>
          <a:ext cx="4450717" cy="1780413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356170">
                  <a:extLst>
                    <a:ext uri="{9D8B030D-6E8A-4147-A177-3AD203B41FA5}">
                      <a16:colId xmlns:a16="http://schemas.microsoft.com/office/drawing/2014/main" val="2196720872"/>
                    </a:ext>
                  </a:extLst>
                </a:gridCol>
                <a:gridCol w="2094547">
                  <a:extLst>
                    <a:ext uri="{9D8B030D-6E8A-4147-A177-3AD203B41FA5}">
                      <a16:colId xmlns:a16="http://schemas.microsoft.com/office/drawing/2014/main" val="2783342433"/>
                    </a:ext>
                  </a:extLst>
                </a:gridCol>
              </a:tblGrid>
              <a:tr h="310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ÓRGANO ENVIADOS</a:t>
                      </a:r>
                      <a:r>
                        <a:rPr lang="es-ES" sz="11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OTRAS CC.AA</a:t>
                      </a:r>
                      <a:endParaRPr lang="es-ES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s-ES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149816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Riñón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323810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Hígado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490993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Corazón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373683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Pulmones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766559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Estómago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800813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Intestino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804667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Páncreas</a:t>
                      </a:r>
                      <a:endParaRPr lang="es-ES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303356"/>
                  </a:ext>
                </a:extLst>
              </a:tr>
              <a:tr h="1553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endParaRPr lang="es-ES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955321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23554"/>
              </p:ext>
            </p:extLst>
          </p:nvPr>
        </p:nvGraphicFramePr>
        <p:xfrm>
          <a:off x="3513157" y="1978935"/>
          <a:ext cx="4946470" cy="25005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473235">
                  <a:extLst>
                    <a:ext uri="{9D8B030D-6E8A-4147-A177-3AD203B41FA5}">
                      <a16:colId xmlns:a16="http://schemas.microsoft.com/office/drawing/2014/main" val="144304684"/>
                    </a:ext>
                  </a:extLst>
                </a:gridCol>
                <a:gridCol w="2473235">
                  <a:extLst>
                    <a:ext uri="{9D8B030D-6E8A-4147-A177-3AD203B41FA5}">
                      <a16:colId xmlns:a16="http://schemas.microsoft.com/office/drawing/2014/main" val="3165499103"/>
                    </a:ext>
                  </a:extLst>
                </a:gridCol>
              </a:tblGrid>
              <a:tr h="427921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ORGANOS</a:t>
                      </a:r>
                      <a:r>
                        <a:rPr lang="es-ES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GENERADOS  EN ARAGÓN</a:t>
                      </a:r>
                      <a:endParaRPr lang="es-E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s-E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27826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Riñón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191742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Hígado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580095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Corazón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107666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Pulmón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505875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Intestino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44418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Estómago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127469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Páncreas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624425"/>
                  </a:ext>
                </a:extLst>
              </a:tr>
              <a:tr h="256753">
                <a:tc>
                  <a:txBody>
                    <a:bodyPr/>
                    <a:lstStyle/>
                    <a:p>
                      <a:pPr algn="r"/>
                      <a:r>
                        <a:rPr lang="es-ES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s-E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25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51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985970"/>
            <a:ext cx="12192000" cy="115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SEXO DE LOS DONANTES</a:t>
            </a:r>
            <a:b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  <a:t>Enero-Mayo </a:t>
            </a: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altLang="es-ES" sz="30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0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0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560875"/>
              </p:ext>
            </p:extLst>
          </p:nvPr>
        </p:nvGraphicFramePr>
        <p:xfrm>
          <a:off x="4071332" y="2752529"/>
          <a:ext cx="4572000" cy="273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98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0" y="973357"/>
            <a:ext cx="12191999" cy="84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s-ES" altLang="es-E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DISTRIBUCIÓN EDAD DE LOS DONANTES</a:t>
            </a:r>
            <a: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300" dirty="0">
                <a:latin typeface="Arial" panose="020B0604020202020204" pitchFamily="34" charset="0"/>
                <a:cs typeface="Arial" panose="020B0604020202020204" pitchFamily="34" charset="0"/>
              </a:rPr>
              <a:t>Enero-Mayo </a:t>
            </a:r>
            <a:r>
              <a:rPr lang="es-ES" altLang="es-E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s-ES" altLang="es-ES" sz="33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3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3300" dirty="0">
              <a:solidFill>
                <a:srgbClr val="500C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362551"/>
              </p:ext>
            </p:extLst>
          </p:nvPr>
        </p:nvGraphicFramePr>
        <p:xfrm>
          <a:off x="6525207" y="26286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Elipse 1"/>
          <p:cNvSpPr/>
          <p:nvPr/>
        </p:nvSpPr>
        <p:spPr>
          <a:xfrm>
            <a:off x="1658106" y="3356422"/>
            <a:ext cx="3254461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 media: 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55,4 años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8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985392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CAUSA DE FALLECIMIENTO</a:t>
            </a:r>
            <a: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000" dirty="0">
                <a:latin typeface="Arial" panose="020B0604020202020204" pitchFamily="34" charset="0"/>
                <a:cs typeface="Arial" panose="020B0604020202020204" pitchFamily="34" charset="0"/>
              </a:rPr>
              <a:t>Enero-Mayo </a:t>
            </a:r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s-ES" altLang="es-ES" sz="30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altLang="es-ES" sz="3000" dirty="0">
                <a:solidFill>
                  <a:srgbClr val="500C0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30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79517"/>
              </p:ext>
            </p:extLst>
          </p:nvPr>
        </p:nvGraphicFramePr>
        <p:xfrm>
          <a:off x="3987282" y="277585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983188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AÑOS DE VIDA GANADOS </a:t>
            </a:r>
          </a:p>
          <a:p>
            <a:pPr lvl="0" algn="ctr"/>
            <a:r>
              <a:rPr lang="es-ES" altLang="es-E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Enero-Mayo 2024</a:t>
            </a:r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432898"/>
              </p:ext>
            </p:extLst>
          </p:nvPr>
        </p:nvGraphicFramePr>
        <p:xfrm>
          <a:off x="3931298" y="284117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88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rdinill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rdinilla" id="{58932B82-49F0-43C7-8086-1E195F3C7FF0}" vid="{A46D3CE7-50D6-4AEB-A7C1-E4BE20C6289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2690</TotalTime>
  <Words>240</Words>
  <Application>Microsoft Office PowerPoint</Application>
  <PresentationFormat>Panorámica</PresentationFormat>
  <Paragraphs>160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sardinilla</vt:lpstr>
      <vt:lpstr> </vt:lpstr>
      <vt:lpstr>DATOS DONACIÓN Enero-Mayo 2024   </vt:lpstr>
      <vt:lpstr>DATOS DONACIÓN Enero-Mayo 2024   </vt:lpstr>
      <vt:lpstr>DATOS TRASPLANTE  Enero-Mayo 2024 </vt:lpstr>
      <vt:lpstr>INTERCAMBIO DE ÓRGANOS Enero-Mayo 2024 </vt:lpstr>
      <vt:lpstr>SEXO DE LOS DONANTES Enero-Mayo 2023 </vt:lpstr>
      <vt:lpstr>DISTRIBUCIÓN EDAD DE LOS DONANTES Enero-Mayo 2024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201</cp:revision>
  <cp:lastPrinted>2024-06-03T12:41:00Z</cp:lastPrinted>
  <dcterms:created xsi:type="dcterms:W3CDTF">2019-05-21T07:06:19Z</dcterms:created>
  <dcterms:modified xsi:type="dcterms:W3CDTF">2024-06-03T12:51:36Z</dcterms:modified>
</cp:coreProperties>
</file>